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sldIdLst>
    <p:sldId id="278" r:id="rId5"/>
    <p:sldId id="280" r:id="rId6"/>
    <p:sldId id="281" r:id="rId7"/>
    <p:sldId id="282" r:id="rId8"/>
    <p:sldId id="283" r:id="rId9"/>
    <p:sldId id="284" r:id="rId10"/>
    <p:sldId id="285" r:id="rId11"/>
    <p:sldId id="27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88" d="100"/>
          <a:sy n="88" d="100"/>
        </p:scale>
        <p:origin x="45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12/28/2021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12/28/2021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3" y="1673524"/>
            <a:ext cx="3485072" cy="1905700"/>
          </a:xfrm>
        </p:spPr>
        <p:txBody>
          <a:bodyPr>
            <a:normAutofit/>
          </a:bodyPr>
          <a:lstStyle/>
          <a:p>
            <a:r>
              <a:rPr lang="en-US" sz="4000" b="1" dirty="0"/>
              <a:t>Hotel Management</a:t>
            </a:r>
            <a:br>
              <a:rPr lang="en-US" sz="4000" dirty="0"/>
            </a:br>
            <a:r>
              <a:rPr lang="en-US" sz="4000" dirty="0"/>
              <a:t> </a:t>
            </a:r>
            <a:r>
              <a:rPr lang="en-US" sz="2400" dirty="0"/>
              <a:t>DBMS Mini-Project</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232365"/>
            <a:ext cx="3485072" cy="952111"/>
          </a:xfrm>
        </p:spPr>
        <p:txBody>
          <a:bodyPr>
            <a:normAutofit/>
          </a:bodyPr>
          <a:lstStyle/>
          <a:p>
            <a:pPr algn="l"/>
            <a:r>
              <a:rPr lang="en-US" dirty="0"/>
              <a:t>-</a:t>
            </a:r>
            <a:r>
              <a:rPr lang="en-US" sz="1800" dirty="0"/>
              <a:t>Harsh </a:t>
            </a:r>
            <a:r>
              <a:rPr lang="en-US" sz="1800" dirty="0" err="1"/>
              <a:t>Nagvanshi</a:t>
            </a:r>
            <a:r>
              <a:rPr lang="en-US" sz="1800" dirty="0"/>
              <a:t> : 4NM19CS072</a:t>
            </a:r>
          </a:p>
          <a:p>
            <a:pPr algn="l"/>
            <a:r>
              <a:rPr lang="en-US" sz="1800" dirty="0"/>
              <a:t>-Devansh Shekhar : 4NM19CS057</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E66AF-E77D-4E65-90C2-565358FDB79C}"/>
              </a:ext>
            </a:extLst>
          </p:cNvPr>
          <p:cNvSpPr>
            <a:spLocks noGrp="1"/>
          </p:cNvSpPr>
          <p:nvPr>
            <p:ph type="title"/>
          </p:nvPr>
        </p:nvSpPr>
        <p:spPr/>
        <p:txBody>
          <a:bodyPr/>
          <a:lstStyle/>
          <a:p>
            <a:r>
              <a:rPr lang="en-IN" dirty="0"/>
              <a:t>ABSTRACT</a:t>
            </a:r>
          </a:p>
        </p:txBody>
      </p:sp>
      <p:sp>
        <p:nvSpPr>
          <p:cNvPr id="3" name="TextBox 2">
            <a:extLst>
              <a:ext uri="{FF2B5EF4-FFF2-40B4-BE49-F238E27FC236}">
                <a16:creationId xmlns:a16="http://schemas.microsoft.com/office/drawing/2014/main" id="{281B7E82-1059-49B8-82E8-7F0DF3E7A61C}"/>
              </a:ext>
            </a:extLst>
          </p:cNvPr>
          <p:cNvSpPr txBox="1"/>
          <p:nvPr/>
        </p:nvSpPr>
        <p:spPr>
          <a:xfrm>
            <a:off x="1236617" y="1866900"/>
            <a:ext cx="9779726" cy="3785652"/>
          </a:xfrm>
          <a:prstGeom prst="rect">
            <a:avLst/>
          </a:prstGeom>
          <a:noFill/>
        </p:spPr>
        <p:txBody>
          <a:bodyPr wrap="square" rtlCol="0">
            <a:spAutoFit/>
          </a:bodyPr>
          <a:lstStyle/>
          <a:p>
            <a:pPr marL="88900" algn="just"/>
            <a:r>
              <a:rPr lang="en-US" sz="1600" dirty="0">
                <a:effectLst/>
                <a:latin typeface="Times New Roman" panose="02020603050405020304" pitchFamily="18" charset="0"/>
                <a:ea typeface="Arial" panose="020B0604020202020204" pitchFamily="34" charset="0"/>
              </a:rPr>
              <a:t>The purpose of Hotel Management System is to automate the existing manual system by the help of computerized equipment and full-fledged computer software, fulfilling their requirements, so that their valuable data/information can be stored for a longer period with easy accessing and manipulation of the same. The required software and hardware are easily available and easy to work with.</a:t>
            </a:r>
            <a:endParaRPr lang="en-IN" sz="1600" dirty="0">
              <a:effectLst/>
              <a:latin typeface="Arial" panose="020B0604020202020204" pitchFamily="34" charset="0"/>
              <a:ea typeface="Arial" panose="020B0604020202020204" pitchFamily="34" charset="0"/>
            </a:endParaRPr>
          </a:p>
          <a:p>
            <a:pPr marL="88900" algn="just"/>
            <a:r>
              <a:rPr lang="en-US" sz="1600" dirty="0">
                <a:effectLst/>
                <a:latin typeface="Times New Roman" panose="02020603050405020304" pitchFamily="18" charset="0"/>
                <a:ea typeface="Arial" panose="020B0604020202020204" pitchFamily="34" charset="0"/>
              </a:rPr>
              <a:t> </a:t>
            </a:r>
            <a:endParaRPr lang="en-IN" sz="1600" dirty="0">
              <a:effectLst/>
              <a:latin typeface="Arial" panose="020B0604020202020204" pitchFamily="34" charset="0"/>
              <a:ea typeface="Arial" panose="020B0604020202020204" pitchFamily="34" charset="0"/>
            </a:endParaRPr>
          </a:p>
          <a:p>
            <a:pPr marL="88900" algn="just"/>
            <a:r>
              <a:rPr lang="en-US" sz="1600" dirty="0">
                <a:effectLst/>
                <a:latin typeface="Times New Roman" panose="02020603050405020304" pitchFamily="18" charset="0"/>
                <a:ea typeface="Arial" panose="020B0604020202020204" pitchFamily="34" charset="0"/>
              </a:rPr>
              <a:t>Hotel Management System, as described above, can lead to error free, secure, reliable and fast management system. It can assist the user to concentrate on their other activities rather to concentrate on the record keeping. Thus it will help organization in better utilization of resources. The organization can maintain computerized records without redundant entries. That means that one need not be distracted by information that is not relevant, while being able to reach the information.</a:t>
            </a:r>
            <a:endParaRPr lang="en-IN" sz="1600" dirty="0">
              <a:effectLst/>
              <a:latin typeface="Arial" panose="020B0604020202020204" pitchFamily="34" charset="0"/>
              <a:ea typeface="Arial" panose="020B0604020202020204" pitchFamily="34" charset="0"/>
            </a:endParaRPr>
          </a:p>
          <a:p>
            <a:pPr marL="88900" algn="just"/>
            <a:r>
              <a:rPr lang="en-US" sz="1600" dirty="0">
                <a:effectLst/>
                <a:latin typeface="Times New Roman" panose="02020603050405020304" pitchFamily="18" charset="0"/>
                <a:ea typeface="Arial" panose="020B0604020202020204" pitchFamily="34" charset="0"/>
              </a:rPr>
              <a:t> </a:t>
            </a:r>
            <a:endParaRPr lang="en-IN" sz="1600" dirty="0">
              <a:effectLst/>
              <a:latin typeface="Arial" panose="020B0604020202020204" pitchFamily="34" charset="0"/>
              <a:ea typeface="Arial" panose="020B0604020202020204" pitchFamily="34" charset="0"/>
            </a:endParaRPr>
          </a:p>
          <a:p>
            <a:pPr marL="88900" algn="just"/>
            <a:r>
              <a:rPr lang="en-US" sz="1600" dirty="0">
                <a:effectLst/>
                <a:latin typeface="Times New Roman" panose="02020603050405020304" pitchFamily="18" charset="0"/>
                <a:ea typeface="Arial" panose="020B0604020202020204" pitchFamily="34" charset="0"/>
              </a:rPr>
              <a:t>The aim is to automate its existing manual system by the help of computerized equipment and full-fledged computer software, fulfilling their requirements, so that their valuable data/information can be stored for a longer period with easy accessing and manipulation of the same. Basically the project describes how to manage for good performance and better services for the clients</a:t>
            </a:r>
            <a:endParaRPr lang="en-IN"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886854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915D-2D46-46CB-9A70-0B651909A65A}"/>
              </a:ext>
            </a:extLst>
          </p:cNvPr>
          <p:cNvSpPr>
            <a:spLocks noGrp="1"/>
          </p:cNvSpPr>
          <p:nvPr>
            <p:ph type="title"/>
          </p:nvPr>
        </p:nvSpPr>
        <p:spPr/>
        <p:txBody>
          <a:bodyPr/>
          <a:lstStyle/>
          <a:p>
            <a:r>
              <a:rPr lang="en-IN" dirty="0"/>
              <a:t>INTRODUCTION</a:t>
            </a:r>
          </a:p>
        </p:txBody>
      </p:sp>
      <p:sp>
        <p:nvSpPr>
          <p:cNvPr id="3" name="TextBox 2">
            <a:extLst>
              <a:ext uri="{FF2B5EF4-FFF2-40B4-BE49-F238E27FC236}">
                <a16:creationId xmlns:a16="http://schemas.microsoft.com/office/drawing/2014/main" id="{4BDC8CD1-F7C3-4764-8D48-694106D18ACF}"/>
              </a:ext>
            </a:extLst>
          </p:cNvPr>
          <p:cNvSpPr txBox="1"/>
          <p:nvPr/>
        </p:nvSpPr>
        <p:spPr>
          <a:xfrm>
            <a:off x="949234" y="2281646"/>
            <a:ext cx="10049692" cy="4070345"/>
          </a:xfrm>
          <a:prstGeom prst="rect">
            <a:avLst/>
          </a:prstGeom>
          <a:noFill/>
        </p:spPr>
        <p:txBody>
          <a:bodyPr wrap="square" rtlCol="0">
            <a:spAutoFit/>
          </a:bodyPr>
          <a:lstStyle/>
          <a:p>
            <a:pPr algn="just"/>
            <a:r>
              <a:rPr lang="en-US" sz="1800" dirty="0">
                <a:effectLst/>
                <a:latin typeface="Times New Roman" panose="02020603050405020304" pitchFamily="18" charset="0"/>
                <a:ea typeface="Arial" panose="020B0604020202020204" pitchFamily="34" charset="0"/>
              </a:rPr>
              <a:t>Hotel Management System is an administrator side hotel management site script where site users will be able to browse rooms, check availability, feed customer and staff’s data and manage reservations in real-time. </a:t>
            </a:r>
            <a:endParaRPr lang="en-IN" sz="1800" dirty="0">
              <a:effectLst/>
              <a:latin typeface="Arial" panose="020B0604020202020204" pitchFamily="34" charset="0"/>
              <a:ea typeface="Arial" panose="020B0604020202020204" pitchFamily="34" charset="0"/>
            </a:endParaRPr>
          </a:p>
          <a:p>
            <a:pPr algn="just"/>
            <a:r>
              <a:rPr lang="en-US" sz="1800" dirty="0">
                <a:effectLst/>
                <a:latin typeface="Times New Roman" panose="02020603050405020304" pitchFamily="18"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gn="ctr"/>
            <a:r>
              <a:rPr lang="en-US" sz="1800" dirty="0">
                <a:effectLst/>
                <a:latin typeface="Times New Roman" panose="02020603050405020304" pitchFamily="18" charset="0"/>
                <a:ea typeface="Arial" panose="020B0604020202020204" pitchFamily="34" charset="0"/>
              </a:rPr>
              <a:t>The functionality of the site are summarized in the following points:</a:t>
            </a:r>
            <a:endParaRPr lang="en-IN" sz="1800" dirty="0">
              <a:effectLst/>
              <a:latin typeface="Arial" panose="020B0604020202020204" pitchFamily="34" charset="0"/>
              <a:ea typeface="Arial" panose="020B0604020202020204" pitchFamily="34" charset="0"/>
            </a:endParaRPr>
          </a:p>
          <a:p>
            <a:pPr algn="ctr"/>
            <a:r>
              <a:rPr lang="en-US" sz="1800" dirty="0">
                <a:effectLst/>
                <a:latin typeface="Times New Roman" panose="02020603050405020304" pitchFamily="18"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algn="ctr"/>
            <a:r>
              <a:rPr lang="en-US" sz="1200" dirty="0">
                <a:effectLst/>
                <a:latin typeface="Times New Roman" panose="02020603050405020304" pitchFamily="18" charset="0"/>
                <a:ea typeface="Arial" panose="020B0604020202020204" pitchFamily="34" charset="0"/>
              </a:rPr>
              <a:t>-</a:t>
            </a:r>
            <a:r>
              <a:rPr lang="en-US" sz="1200" b="1" dirty="0">
                <a:effectLst/>
                <a:latin typeface="Times New Roman" panose="02020603050405020304" pitchFamily="18" charset="0"/>
                <a:ea typeface="Arial" panose="020B0604020202020204" pitchFamily="34" charset="0"/>
              </a:rPr>
              <a:t>Staff</a:t>
            </a:r>
            <a:r>
              <a:rPr lang="en-US" sz="1200" dirty="0">
                <a:effectLst/>
                <a:latin typeface="Times New Roman" panose="02020603050405020304" pitchFamily="18" charset="0"/>
                <a:ea typeface="Arial" panose="020B0604020202020204" pitchFamily="34" charset="0"/>
              </a:rPr>
              <a:t> – User can manage staff details including the staff ID , Name ,Job he is assigned , salary he is paid for the job and his phone number.</a:t>
            </a:r>
            <a:endParaRPr lang="en-IN" sz="1200" dirty="0">
              <a:effectLst/>
              <a:latin typeface="Arial" panose="020B0604020202020204" pitchFamily="34" charset="0"/>
              <a:ea typeface="Arial" panose="020B0604020202020204" pitchFamily="34" charset="0"/>
            </a:endParaRPr>
          </a:p>
          <a:p>
            <a:pPr algn="ctr"/>
            <a:r>
              <a:rPr lang="en-US" sz="1200" dirty="0">
                <a:effectLst/>
                <a:latin typeface="Times New Roman" panose="02020603050405020304" pitchFamily="18" charset="0"/>
                <a:ea typeface="Arial" panose="020B0604020202020204" pitchFamily="34" charset="0"/>
              </a:rPr>
              <a:t> </a:t>
            </a:r>
            <a:endParaRPr lang="en-IN" sz="1200" dirty="0">
              <a:effectLst/>
              <a:latin typeface="Arial" panose="020B0604020202020204" pitchFamily="34" charset="0"/>
              <a:ea typeface="Arial" panose="020B0604020202020204" pitchFamily="34" charset="0"/>
            </a:endParaRPr>
          </a:p>
          <a:p>
            <a:pPr algn="ctr"/>
            <a:r>
              <a:rPr lang="en-US" sz="1200" dirty="0">
                <a:effectLst/>
                <a:latin typeface="Times New Roman" panose="02020603050405020304" pitchFamily="18" charset="0"/>
                <a:ea typeface="Arial" panose="020B0604020202020204" pitchFamily="34" charset="0"/>
              </a:rPr>
              <a:t>- </a:t>
            </a:r>
            <a:r>
              <a:rPr lang="en-US" sz="1200" b="1" dirty="0">
                <a:effectLst/>
                <a:latin typeface="Times New Roman" panose="02020603050405020304" pitchFamily="18" charset="0"/>
                <a:ea typeface="Arial" panose="020B0604020202020204" pitchFamily="34" charset="0"/>
              </a:rPr>
              <a:t>Room</a:t>
            </a:r>
            <a:r>
              <a:rPr lang="en-US" sz="1200" dirty="0">
                <a:effectLst/>
                <a:latin typeface="Times New Roman" panose="02020603050405020304" pitchFamily="18" charset="0"/>
                <a:ea typeface="Arial" panose="020B0604020202020204" pitchFamily="34" charset="0"/>
              </a:rPr>
              <a:t> – User can define the room available in the hotel along with the prices.</a:t>
            </a:r>
            <a:endParaRPr lang="en-IN" sz="1200" dirty="0">
              <a:effectLst/>
              <a:latin typeface="Arial" panose="020B0604020202020204" pitchFamily="34" charset="0"/>
              <a:ea typeface="Arial" panose="020B0604020202020204" pitchFamily="34" charset="0"/>
            </a:endParaRPr>
          </a:p>
          <a:p>
            <a:pPr algn="ctr"/>
            <a:r>
              <a:rPr lang="en-US" sz="1200" dirty="0">
                <a:effectLst/>
                <a:latin typeface="Times New Roman" panose="02020603050405020304" pitchFamily="18" charset="0"/>
                <a:ea typeface="Arial" panose="020B0604020202020204" pitchFamily="34" charset="0"/>
              </a:rPr>
              <a:t> </a:t>
            </a:r>
            <a:endParaRPr lang="en-IN" sz="1200" dirty="0">
              <a:effectLst/>
              <a:latin typeface="Arial" panose="020B0604020202020204" pitchFamily="34" charset="0"/>
              <a:ea typeface="Arial" panose="020B0604020202020204" pitchFamily="34" charset="0"/>
            </a:endParaRPr>
          </a:p>
          <a:p>
            <a:pPr algn="ctr"/>
            <a:r>
              <a:rPr lang="en-US" sz="1200" dirty="0">
                <a:effectLst/>
                <a:latin typeface="Times New Roman" panose="02020603050405020304" pitchFamily="18" charset="0"/>
                <a:ea typeface="Arial" panose="020B0604020202020204" pitchFamily="34" charset="0"/>
              </a:rPr>
              <a:t>- </a:t>
            </a:r>
            <a:r>
              <a:rPr lang="en-US" sz="1200" b="1" dirty="0">
                <a:effectLst/>
                <a:latin typeface="Times New Roman" panose="02020603050405020304" pitchFamily="18" charset="0"/>
                <a:ea typeface="Arial" panose="020B0604020202020204" pitchFamily="34" charset="0"/>
              </a:rPr>
              <a:t>Reservations</a:t>
            </a:r>
            <a:r>
              <a:rPr lang="en-US" sz="1200" dirty="0">
                <a:effectLst/>
                <a:latin typeface="Times New Roman" panose="02020603050405020304" pitchFamily="18" charset="0"/>
                <a:ea typeface="Arial" panose="020B0604020202020204" pitchFamily="34" charset="0"/>
              </a:rPr>
              <a:t> – User can enter the check-in and check-out details of the user along with the customer and room details.</a:t>
            </a:r>
            <a:endParaRPr lang="en-IN" sz="1200" dirty="0">
              <a:effectLst/>
              <a:latin typeface="Arial" panose="020B0604020202020204" pitchFamily="34" charset="0"/>
              <a:ea typeface="Arial" panose="020B0604020202020204" pitchFamily="34" charset="0"/>
            </a:endParaRPr>
          </a:p>
          <a:p>
            <a:pPr algn="ctr"/>
            <a:r>
              <a:rPr lang="en-US" sz="1200" dirty="0">
                <a:effectLst/>
                <a:latin typeface="Times New Roman" panose="02020603050405020304" pitchFamily="18" charset="0"/>
                <a:ea typeface="Arial" panose="020B0604020202020204" pitchFamily="34" charset="0"/>
              </a:rPr>
              <a:t> </a:t>
            </a:r>
            <a:endParaRPr lang="en-IN" sz="1200" dirty="0">
              <a:effectLst/>
              <a:latin typeface="Arial" panose="020B0604020202020204" pitchFamily="34" charset="0"/>
              <a:ea typeface="Arial" panose="020B0604020202020204" pitchFamily="34" charset="0"/>
            </a:endParaRPr>
          </a:p>
          <a:p>
            <a:pPr algn="ctr"/>
            <a:r>
              <a:rPr lang="en-US" sz="1200" dirty="0">
                <a:effectLst/>
                <a:latin typeface="Times New Roman" panose="02020603050405020304" pitchFamily="18" charset="0"/>
                <a:ea typeface="Arial" panose="020B0604020202020204" pitchFamily="34" charset="0"/>
              </a:rPr>
              <a:t>- </a:t>
            </a:r>
            <a:r>
              <a:rPr lang="en-US" sz="1200" b="1" dirty="0">
                <a:effectLst/>
                <a:latin typeface="Times New Roman" panose="02020603050405020304" pitchFamily="18" charset="0"/>
                <a:ea typeface="Arial" panose="020B0604020202020204" pitchFamily="34" charset="0"/>
              </a:rPr>
              <a:t>Customers</a:t>
            </a:r>
            <a:r>
              <a:rPr lang="en-US" sz="1200" dirty="0">
                <a:effectLst/>
                <a:latin typeface="Times New Roman" panose="02020603050405020304" pitchFamily="18" charset="0"/>
                <a:ea typeface="Arial" panose="020B0604020202020204" pitchFamily="34" charset="0"/>
              </a:rPr>
              <a:t> – User can enter the customer’s details and can access the customer details and the room details of the customer.</a:t>
            </a:r>
            <a:endParaRPr lang="en-IN" sz="1200" dirty="0">
              <a:effectLst/>
              <a:latin typeface="Arial" panose="020B0604020202020204" pitchFamily="34" charset="0"/>
              <a:ea typeface="Arial" panose="020B0604020202020204" pitchFamily="34" charset="0"/>
            </a:endParaRPr>
          </a:p>
          <a:p>
            <a:pPr algn="ctr"/>
            <a:r>
              <a:rPr lang="en-US" sz="1200" dirty="0">
                <a:effectLst/>
                <a:latin typeface="Times New Roman" panose="02020603050405020304" pitchFamily="18" charset="0"/>
                <a:ea typeface="Arial" panose="020B0604020202020204" pitchFamily="34" charset="0"/>
              </a:rPr>
              <a:t> </a:t>
            </a:r>
            <a:endParaRPr lang="en-IN" sz="1200" dirty="0">
              <a:effectLst/>
              <a:latin typeface="Arial" panose="020B0604020202020204" pitchFamily="34" charset="0"/>
              <a:ea typeface="Arial" panose="020B0604020202020204" pitchFamily="34" charset="0"/>
            </a:endParaRPr>
          </a:p>
          <a:p>
            <a:pPr algn="ctr"/>
            <a:r>
              <a:rPr lang="en-US" sz="1200" dirty="0">
                <a:effectLst/>
                <a:latin typeface="Times New Roman" panose="02020603050405020304" pitchFamily="18" charset="0"/>
                <a:ea typeface="Arial" panose="020B0604020202020204" pitchFamily="34" charset="0"/>
              </a:rPr>
              <a:t>- </a:t>
            </a:r>
            <a:r>
              <a:rPr lang="en-US" sz="1200" b="1" dirty="0">
                <a:effectLst/>
                <a:latin typeface="Times New Roman" panose="02020603050405020304" pitchFamily="18" charset="0"/>
                <a:ea typeface="Arial" panose="020B0604020202020204" pitchFamily="34" charset="0"/>
              </a:rPr>
              <a:t>Ratings</a:t>
            </a:r>
            <a:r>
              <a:rPr lang="en-US" sz="1200" dirty="0">
                <a:effectLst/>
                <a:latin typeface="Times New Roman" panose="02020603050405020304" pitchFamily="18" charset="0"/>
                <a:ea typeface="Arial" panose="020B0604020202020204" pitchFamily="34" charset="0"/>
              </a:rPr>
              <a:t>  – User can enter the customers review based on their personal experience. </a:t>
            </a:r>
            <a:endParaRPr lang="en-IN" sz="1200" dirty="0">
              <a:effectLst/>
              <a:latin typeface="Arial" panose="020B0604020202020204" pitchFamily="34" charset="0"/>
              <a:ea typeface="Arial" panose="020B0604020202020204" pitchFamily="34" charset="0"/>
            </a:endParaRPr>
          </a:p>
          <a:p>
            <a:pPr marL="88900" algn="ctr">
              <a:spcBef>
                <a:spcPts val="1525"/>
              </a:spcBef>
              <a:spcAft>
                <a:spcPts val="0"/>
              </a:spcAft>
            </a:pPr>
            <a:r>
              <a:rPr lang="en-US" sz="1200" b="1" kern="0" dirty="0">
                <a:effectLst/>
                <a:latin typeface="Times New Roman" panose="02020603050405020304" pitchFamily="18" charset="0"/>
                <a:ea typeface="Arial" panose="020B0604020202020204" pitchFamily="34" charset="0"/>
              </a:rPr>
              <a:t> </a:t>
            </a:r>
            <a:endParaRPr lang="en-IN" sz="1200" b="1" kern="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3782016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E584D-5CEE-460C-909B-157E202A00E3}"/>
              </a:ext>
            </a:extLst>
          </p:cNvPr>
          <p:cNvSpPr>
            <a:spLocks noGrp="1"/>
          </p:cNvSpPr>
          <p:nvPr>
            <p:ph type="title"/>
          </p:nvPr>
        </p:nvSpPr>
        <p:spPr/>
        <p:txBody>
          <a:bodyPr/>
          <a:lstStyle/>
          <a:p>
            <a:r>
              <a:rPr lang="en-IN" dirty="0"/>
              <a:t>OBJECTIVE</a:t>
            </a:r>
          </a:p>
        </p:txBody>
      </p:sp>
      <p:sp>
        <p:nvSpPr>
          <p:cNvPr id="4" name="TextBox 3">
            <a:extLst>
              <a:ext uri="{FF2B5EF4-FFF2-40B4-BE49-F238E27FC236}">
                <a16:creationId xmlns:a16="http://schemas.microsoft.com/office/drawing/2014/main" id="{A9EFDC3A-3C9E-4883-8541-A0AF152D2779}"/>
              </a:ext>
            </a:extLst>
          </p:cNvPr>
          <p:cNvSpPr txBox="1"/>
          <p:nvPr/>
        </p:nvSpPr>
        <p:spPr>
          <a:xfrm>
            <a:off x="1175657" y="1866900"/>
            <a:ext cx="9988732" cy="3393237"/>
          </a:xfrm>
          <a:prstGeom prst="rect">
            <a:avLst/>
          </a:prstGeom>
          <a:noFill/>
        </p:spPr>
        <p:txBody>
          <a:bodyPr wrap="square" rtlCol="0">
            <a:spAutoFit/>
          </a:bodyPr>
          <a:lstStyle/>
          <a:p>
            <a:pPr marL="88900" algn="just">
              <a:spcBef>
                <a:spcPts val="305"/>
              </a:spcBef>
            </a:pPr>
            <a:r>
              <a:rPr lang="en-US" sz="1600" kern="0" dirty="0">
                <a:effectLst/>
                <a:latin typeface="Times New Roman" panose="02020603050405020304" pitchFamily="18" charset="0"/>
                <a:ea typeface="Arial" panose="020B0604020202020204" pitchFamily="34" charset="0"/>
              </a:rPr>
              <a:t>Hotel Management System, can lead to error free, secure, reliable and fast management system. It can assist the user to concentrate on their other activities rather to concentrate on the record keeping. Thus it will help organization in better utilization of resources. The organization can maintain computerized records without redundant entries. That means that one need not be distracted by information that is not relevant, while being able to reach the information.</a:t>
            </a:r>
            <a:endParaRPr lang="en-IN" sz="1600" kern="0" dirty="0">
              <a:effectLst/>
              <a:latin typeface="Arial" panose="020B0604020202020204" pitchFamily="34" charset="0"/>
              <a:ea typeface="Arial" panose="020B0604020202020204" pitchFamily="34" charset="0"/>
            </a:endParaRPr>
          </a:p>
          <a:p>
            <a:pPr marL="88900" algn="just">
              <a:spcBef>
                <a:spcPts val="305"/>
              </a:spcBef>
            </a:pPr>
            <a:r>
              <a:rPr lang="en-US" sz="1600" kern="0" dirty="0">
                <a:effectLst/>
                <a:latin typeface="Times New Roman" panose="02020603050405020304" pitchFamily="18" charset="0"/>
                <a:ea typeface="Arial" panose="020B0604020202020204" pitchFamily="34" charset="0"/>
              </a:rPr>
              <a:t> </a:t>
            </a:r>
            <a:endParaRPr lang="en-IN" sz="1600" kern="0" dirty="0">
              <a:latin typeface="Arial" panose="020B0604020202020204" pitchFamily="34" charset="0"/>
              <a:ea typeface="Arial" panose="020B0604020202020204" pitchFamily="34" charset="0"/>
            </a:endParaRPr>
          </a:p>
          <a:p>
            <a:pPr marL="88900" algn="just">
              <a:spcBef>
                <a:spcPts val="305"/>
              </a:spcBef>
            </a:pPr>
            <a:r>
              <a:rPr lang="en-US" sz="1400" kern="0" dirty="0">
                <a:effectLst/>
                <a:latin typeface="Times New Roman" panose="02020603050405020304" pitchFamily="18" charset="0"/>
                <a:ea typeface="Arial" panose="020B0604020202020204" pitchFamily="34" charset="0"/>
              </a:rPr>
              <a:t>The project basically helps user to :-</a:t>
            </a:r>
          </a:p>
          <a:p>
            <a:pPr marL="88900" indent="368300">
              <a:spcBef>
                <a:spcPts val="305"/>
              </a:spcBef>
            </a:pPr>
            <a:endParaRPr lang="en-IN" sz="1400" kern="0" dirty="0">
              <a:effectLst/>
              <a:latin typeface="Arial" panose="020B0604020202020204" pitchFamily="34" charset="0"/>
              <a:ea typeface="Arial" panose="020B0604020202020204" pitchFamily="34" charset="0"/>
            </a:endParaRPr>
          </a:p>
          <a:p>
            <a:pPr marL="342900" lvl="0" indent="-342900">
              <a:spcBef>
                <a:spcPts val="305"/>
              </a:spcBef>
              <a:buFont typeface="Symbol" panose="05050102010706020507" pitchFamily="18" charset="2"/>
              <a:buChar char=""/>
            </a:pPr>
            <a:r>
              <a:rPr lang="en-US" sz="1400" kern="0" dirty="0">
                <a:effectLst/>
                <a:latin typeface="Times New Roman" panose="02020603050405020304" pitchFamily="18" charset="0"/>
                <a:ea typeface="Arial" panose="020B0604020202020204" pitchFamily="34" charset="0"/>
              </a:rPr>
              <a:t>Enter staff details.</a:t>
            </a:r>
            <a:endParaRPr lang="en-IN" sz="1400" kern="0" dirty="0">
              <a:effectLst/>
              <a:latin typeface="Arial" panose="020B0604020202020204" pitchFamily="34" charset="0"/>
              <a:ea typeface="Arial" panose="020B0604020202020204" pitchFamily="34" charset="0"/>
            </a:endParaRPr>
          </a:p>
          <a:p>
            <a:pPr marL="342900" lvl="0" indent="-342900">
              <a:spcBef>
                <a:spcPts val="305"/>
              </a:spcBef>
              <a:buFont typeface="Symbol" panose="05050102010706020507" pitchFamily="18" charset="2"/>
              <a:buChar char=""/>
            </a:pPr>
            <a:r>
              <a:rPr lang="en-US" sz="1400" kern="0" dirty="0">
                <a:effectLst/>
                <a:latin typeface="Times New Roman" panose="02020603050405020304" pitchFamily="18" charset="0"/>
                <a:ea typeface="Arial" panose="020B0604020202020204" pitchFamily="34" charset="0"/>
              </a:rPr>
              <a:t>Keep record of the customers.</a:t>
            </a:r>
            <a:endParaRPr lang="en-IN" sz="1400" kern="0" dirty="0">
              <a:effectLst/>
              <a:latin typeface="Arial" panose="020B0604020202020204" pitchFamily="34" charset="0"/>
              <a:ea typeface="Arial" panose="020B0604020202020204" pitchFamily="34" charset="0"/>
            </a:endParaRPr>
          </a:p>
          <a:p>
            <a:pPr marL="342900" lvl="0" indent="-342900">
              <a:spcBef>
                <a:spcPts val="305"/>
              </a:spcBef>
              <a:buFont typeface="Symbol" panose="05050102010706020507" pitchFamily="18" charset="2"/>
              <a:buChar char=""/>
            </a:pPr>
            <a:r>
              <a:rPr lang="en-US" sz="1400" kern="0" dirty="0">
                <a:effectLst/>
                <a:latin typeface="Times New Roman" panose="02020603050405020304" pitchFamily="18" charset="0"/>
                <a:ea typeface="Arial" panose="020B0604020202020204" pitchFamily="34" charset="0"/>
              </a:rPr>
              <a:t>Check Availability of rooms for customers.</a:t>
            </a:r>
            <a:endParaRPr lang="en-IN" sz="1400" kern="0" dirty="0">
              <a:effectLst/>
              <a:latin typeface="Arial" panose="020B0604020202020204" pitchFamily="34" charset="0"/>
              <a:ea typeface="Arial" panose="020B0604020202020204" pitchFamily="34" charset="0"/>
            </a:endParaRPr>
          </a:p>
          <a:p>
            <a:pPr marL="342900" lvl="0" indent="-342900">
              <a:spcBef>
                <a:spcPts val="305"/>
              </a:spcBef>
              <a:buFont typeface="Symbol" panose="05050102010706020507" pitchFamily="18" charset="2"/>
              <a:buChar char=""/>
            </a:pPr>
            <a:r>
              <a:rPr lang="en-US" sz="1400" kern="0" dirty="0">
                <a:effectLst/>
                <a:latin typeface="Times New Roman" panose="02020603050405020304" pitchFamily="18" charset="0"/>
                <a:ea typeface="Arial" panose="020B0604020202020204" pitchFamily="34" charset="0"/>
              </a:rPr>
              <a:t>Reservation of rooms.</a:t>
            </a:r>
            <a:endParaRPr lang="en-IN" sz="1400" kern="0" dirty="0">
              <a:effectLst/>
              <a:latin typeface="Arial" panose="020B0604020202020204" pitchFamily="34" charset="0"/>
              <a:ea typeface="Arial" panose="020B0604020202020204" pitchFamily="34" charset="0"/>
            </a:endParaRPr>
          </a:p>
          <a:p>
            <a:pPr marL="342900" lvl="0" indent="-342900">
              <a:spcBef>
                <a:spcPts val="305"/>
              </a:spcBef>
              <a:buFont typeface="Symbol" panose="05050102010706020507" pitchFamily="18" charset="2"/>
              <a:buChar char=""/>
            </a:pPr>
            <a:r>
              <a:rPr lang="en-US" sz="1400" kern="0" dirty="0">
                <a:effectLst/>
                <a:latin typeface="Times New Roman" panose="02020603050405020304" pitchFamily="18" charset="0"/>
                <a:ea typeface="Arial" panose="020B0604020202020204" pitchFamily="34" charset="0"/>
              </a:rPr>
              <a:t> Maintain record of the  types of rooms available in the hotel.</a:t>
            </a:r>
            <a:endParaRPr lang="en-IN" sz="1400" kern="0" dirty="0">
              <a:effectLst/>
              <a:latin typeface="Arial" panose="020B0604020202020204" pitchFamily="34" charset="0"/>
              <a:ea typeface="Arial" panose="020B0604020202020204" pitchFamily="34" charset="0"/>
            </a:endParaRPr>
          </a:p>
          <a:p>
            <a:pPr marL="342900" lvl="0" indent="-342900">
              <a:spcBef>
                <a:spcPts val="305"/>
              </a:spcBef>
              <a:buFont typeface="Symbol" panose="05050102010706020507" pitchFamily="18" charset="2"/>
              <a:buChar char=""/>
            </a:pPr>
            <a:r>
              <a:rPr lang="en-US" sz="1400" kern="0" dirty="0">
                <a:effectLst/>
                <a:latin typeface="Times New Roman" panose="02020603050405020304" pitchFamily="18" charset="0"/>
                <a:ea typeface="Arial" panose="020B0604020202020204" pitchFamily="34" charset="0"/>
              </a:rPr>
              <a:t>Update the feedback of the customers.</a:t>
            </a:r>
            <a:endParaRPr lang="en-IN" sz="1400" kern="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664851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74300-7C02-451F-B261-58E634E80A25}"/>
              </a:ext>
            </a:extLst>
          </p:cNvPr>
          <p:cNvSpPr>
            <a:spLocks noGrp="1"/>
          </p:cNvSpPr>
          <p:nvPr>
            <p:ph type="title"/>
          </p:nvPr>
        </p:nvSpPr>
        <p:spPr/>
        <p:txBody>
          <a:bodyPr/>
          <a:lstStyle/>
          <a:p>
            <a:r>
              <a:rPr lang="en-IN" dirty="0"/>
              <a:t>SCHEMA</a:t>
            </a:r>
          </a:p>
        </p:txBody>
      </p:sp>
      <p:pic>
        <p:nvPicPr>
          <p:cNvPr id="4" name="Picture 3" descr="Chart, waterfall chart&#10;&#10;Description automatically generated">
            <a:extLst>
              <a:ext uri="{FF2B5EF4-FFF2-40B4-BE49-F238E27FC236}">
                <a16:creationId xmlns:a16="http://schemas.microsoft.com/office/drawing/2014/main" id="{2E751A6C-C697-4700-8903-62BE9F55AF95}"/>
              </a:ext>
            </a:extLst>
          </p:cNvPr>
          <p:cNvPicPr>
            <a:picLocks noChangeAspect="1"/>
          </p:cNvPicPr>
          <p:nvPr/>
        </p:nvPicPr>
        <p:blipFill>
          <a:blip r:embed="rId2"/>
          <a:stretch>
            <a:fillRect/>
          </a:stretch>
        </p:blipFill>
        <p:spPr>
          <a:xfrm rot="16200000">
            <a:off x="4222213" y="-684774"/>
            <a:ext cx="4175466" cy="9278814"/>
          </a:xfrm>
          <a:prstGeom prst="rect">
            <a:avLst/>
          </a:prstGeom>
        </p:spPr>
      </p:pic>
    </p:spTree>
    <p:extLst>
      <p:ext uri="{BB962C8B-B14F-4D97-AF65-F5344CB8AC3E}">
        <p14:creationId xmlns:p14="http://schemas.microsoft.com/office/powerpoint/2010/main" val="2663879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F7A3-F9EF-47F3-8BC7-D3372AB6D752}"/>
              </a:ext>
            </a:extLst>
          </p:cNvPr>
          <p:cNvSpPr>
            <a:spLocks noGrp="1"/>
          </p:cNvSpPr>
          <p:nvPr>
            <p:ph type="title"/>
          </p:nvPr>
        </p:nvSpPr>
        <p:spPr/>
        <p:txBody>
          <a:bodyPr/>
          <a:lstStyle/>
          <a:p>
            <a:r>
              <a:rPr lang="en-IN" dirty="0"/>
              <a:t>METHODOLOGY</a:t>
            </a:r>
            <a:r>
              <a:rPr lang="en-IN" sz="4000" dirty="0"/>
              <a:t>(Waterfall Model)</a:t>
            </a:r>
            <a:endParaRPr lang="en-IN" dirty="0"/>
          </a:p>
        </p:txBody>
      </p:sp>
      <p:pic>
        <p:nvPicPr>
          <p:cNvPr id="3" name="Picture 2">
            <a:extLst>
              <a:ext uri="{FF2B5EF4-FFF2-40B4-BE49-F238E27FC236}">
                <a16:creationId xmlns:a16="http://schemas.microsoft.com/office/drawing/2014/main" id="{AD7B2835-14B5-41F6-98F1-53B7923D3E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2807" y="1596672"/>
            <a:ext cx="6966385" cy="4651728"/>
          </a:xfrm>
          <a:prstGeom prst="rect">
            <a:avLst/>
          </a:prstGeom>
          <a:noFill/>
          <a:ln>
            <a:noFill/>
          </a:ln>
        </p:spPr>
      </p:pic>
    </p:spTree>
    <p:extLst>
      <p:ext uri="{BB962C8B-B14F-4D97-AF65-F5344CB8AC3E}">
        <p14:creationId xmlns:p14="http://schemas.microsoft.com/office/powerpoint/2010/main" val="654734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7495-AC2E-416D-A536-1F640E786D86}"/>
              </a:ext>
            </a:extLst>
          </p:cNvPr>
          <p:cNvSpPr>
            <a:spLocks noGrp="1"/>
          </p:cNvSpPr>
          <p:nvPr>
            <p:ph type="title"/>
          </p:nvPr>
        </p:nvSpPr>
        <p:spPr>
          <a:xfrm>
            <a:off x="913795" y="451338"/>
            <a:ext cx="10353762" cy="1257300"/>
          </a:xfrm>
        </p:spPr>
        <p:txBody>
          <a:bodyPr/>
          <a:lstStyle/>
          <a:p>
            <a:r>
              <a:rPr lang="en-IN" b="1" dirty="0"/>
              <a:t>OUTPUT</a:t>
            </a:r>
          </a:p>
        </p:txBody>
      </p:sp>
      <p:pic>
        <p:nvPicPr>
          <p:cNvPr id="1026" name="Picture 2">
            <a:extLst>
              <a:ext uri="{FF2B5EF4-FFF2-40B4-BE49-F238E27FC236}">
                <a16:creationId xmlns:a16="http://schemas.microsoft.com/office/drawing/2014/main" id="{53EA6F2B-0E3F-4BCE-A901-D0C7C3238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173" y="1708638"/>
            <a:ext cx="9403006" cy="43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78920DD-A90F-47BD-8236-DE659C0CE551}"/>
              </a:ext>
            </a:extLst>
          </p:cNvPr>
          <p:cNvSpPr txBox="1"/>
          <p:nvPr/>
        </p:nvSpPr>
        <p:spPr>
          <a:xfrm>
            <a:off x="5050486" y="6221996"/>
            <a:ext cx="2080379" cy="369332"/>
          </a:xfrm>
          <a:prstGeom prst="rect">
            <a:avLst/>
          </a:prstGeom>
          <a:noFill/>
        </p:spPr>
        <p:txBody>
          <a:bodyPr wrap="square" rtlCol="0">
            <a:spAutoFit/>
          </a:bodyPr>
          <a:lstStyle/>
          <a:p>
            <a:r>
              <a:rPr lang="en-IN" dirty="0"/>
              <a:t>(Website </a:t>
            </a:r>
            <a:r>
              <a:rPr lang="en-IN" dirty="0" err="1"/>
              <a:t>HomePage</a:t>
            </a:r>
            <a:r>
              <a:rPr lang="en-IN" dirty="0"/>
              <a:t>)</a:t>
            </a:r>
          </a:p>
        </p:txBody>
      </p:sp>
    </p:spTree>
    <p:extLst>
      <p:ext uri="{BB962C8B-B14F-4D97-AF65-F5344CB8AC3E}">
        <p14:creationId xmlns:p14="http://schemas.microsoft.com/office/powerpoint/2010/main" val="2987158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55450" y="2569028"/>
            <a:ext cx="4538124" cy="970450"/>
          </a:xfrm>
        </p:spPr>
        <p:txBody>
          <a:bodyPr anchor="b">
            <a:normAutofit/>
          </a:bodyPr>
          <a:lstStyle/>
          <a:p>
            <a:r>
              <a:rPr lang="en-US" sz="4800" b="1" dirty="0"/>
              <a:t>THANK YOU	</a:t>
            </a:r>
          </a:p>
        </p:txBody>
      </p:sp>
    </p:spTree>
    <p:extLst>
      <p:ext uri="{BB962C8B-B14F-4D97-AF65-F5344CB8AC3E}">
        <p14:creationId xmlns:p14="http://schemas.microsoft.com/office/powerpoint/2010/main" val="32202356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{2CEE35D1-7ED1-4519-9296-8AC2779AA9AC}tf55705232_win32</Template>
  <TotalTime>34</TotalTime>
  <Words>542</Words>
  <Application>Microsoft Office PowerPoint</Application>
  <PresentationFormat>Widescreen</PresentationFormat>
  <Paragraphs>41</Paragraphs>
  <Slides>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Goudy Old Style</vt:lpstr>
      <vt:lpstr>Symbol</vt:lpstr>
      <vt:lpstr>Times New Roman</vt:lpstr>
      <vt:lpstr>Wingdings 2</vt:lpstr>
      <vt:lpstr>SlateVTI</vt:lpstr>
      <vt:lpstr>Hotel Management  DBMS Mini-Project</vt:lpstr>
      <vt:lpstr>ABSTRACT</vt:lpstr>
      <vt:lpstr>INTRODUCTION</vt:lpstr>
      <vt:lpstr>OBJECTIVE</vt:lpstr>
      <vt:lpstr>SCHEMA</vt:lpstr>
      <vt:lpstr>METHODOLOGY(Waterfall Model)</vt:lpstr>
      <vt:lpstr>OUTPUT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DBMS Mini-Project</dc:title>
  <dc:creator>Devansh Shekhar</dc:creator>
  <cp:lastModifiedBy>Devansh Shekhar</cp:lastModifiedBy>
  <cp:revision>1</cp:revision>
  <dcterms:created xsi:type="dcterms:W3CDTF">2021-12-28T09:44:12Z</dcterms:created>
  <dcterms:modified xsi:type="dcterms:W3CDTF">2021-12-28T10:18:27Z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